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D514-F82B-4DD7-A8D3-F808E289B09F}" type="datetimeFigureOut">
              <a:rPr lang="it-IT" smtClean="0"/>
              <a:t>24/06/2015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00F6-AB59-41B2-B7B7-0F8D0DF59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401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D514-F82B-4DD7-A8D3-F808E289B09F}" type="datetimeFigureOut">
              <a:rPr lang="it-IT" smtClean="0"/>
              <a:t>24/06/2015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00F6-AB59-41B2-B7B7-0F8D0DF59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1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D514-F82B-4DD7-A8D3-F808E289B09F}" type="datetimeFigureOut">
              <a:rPr lang="it-IT" smtClean="0"/>
              <a:t>24/06/2015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00F6-AB59-41B2-B7B7-0F8D0DF59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3842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na eProcur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metto 1 6"/>
          <p:cNvSpPr/>
          <p:nvPr userDrawn="1"/>
        </p:nvSpPr>
        <p:spPr>
          <a:xfrm>
            <a:off x="7817105" y="-2299"/>
            <a:ext cx="1331640" cy="635529"/>
          </a:xfrm>
          <a:prstGeom prst="wedgeRectCallout">
            <a:avLst>
              <a:gd name="adj1" fmla="val -13911"/>
              <a:gd name="adj2" fmla="val 90581"/>
            </a:avLst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557" y="107685"/>
            <a:ext cx="7565585" cy="41291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Narrow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483198"/>
            <a:ext cx="2031504" cy="260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tangolo 8"/>
          <p:cNvSpPr/>
          <p:nvPr userDrawn="1"/>
        </p:nvSpPr>
        <p:spPr>
          <a:xfrm>
            <a:off x="0" y="573766"/>
            <a:ext cx="7817105" cy="5946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/>
          </a:p>
        </p:txBody>
      </p:sp>
      <p:sp>
        <p:nvSpPr>
          <p:cNvPr id="13" name="Segnaposto numero diapositiva 1"/>
          <p:cNvSpPr txBox="1">
            <a:spLocks/>
          </p:cNvSpPr>
          <p:nvPr userDrawn="1"/>
        </p:nvSpPr>
        <p:spPr>
          <a:xfrm>
            <a:off x="64972" y="643094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DE242AD1-9D6B-4926-A00A-7B5AED0DA568}" type="slidenum">
              <a:rPr lang="it-IT" smtClean="0"/>
              <a:pPr algn="l"/>
              <a:t>‹N›</a:t>
            </a:fld>
            <a:endParaRPr lang="it-IT" dirty="0"/>
          </a:p>
        </p:txBody>
      </p:sp>
      <p:sp>
        <p:nvSpPr>
          <p:cNvPr id="10" name="Segnaposto testo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217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q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1pPr>
            <a:lvl2pPr marL="742950" indent="-28575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0"/>
              </a:spcBef>
              <a:buFont typeface="Courier New" pitchFamily="49" charset="0"/>
              <a:buChar char="o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 l="45495"/>
          <a:stretch>
            <a:fillRect/>
          </a:stretch>
        </p:blipFill>
        <p:spPr bwMode="auto">
          <a:xfrm>
            <a:off x="7941578" y="188640"/>
            <a:ext cx="108653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6763461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D514-F82B-4DD7-A8D3-F808E289B09F}" type="datetimeFigureOut">
              <a:rPr lang="it-IT" smtClean="0"/>
              <a:t>24/06/2015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00F6-AB59-41B2-B7B7-0F8D0DF59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88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D514-F82B-4DD7-A8D3-F808E289B09F}" type="datetimeFigureOut">
              <a:rPr lang="it-IT" smtClean="0"/>
              <a:t>24/06/2015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00F6-AB59-41B2-B7B7-0F8D0DF59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1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D514-F82B-4DD7-A8D3-F808E289B09F}" type="datetimeFigureOut">
              <a:rPr lang="it-IT" smtClean="0"/>
              <a:t>24/06/2015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00F6-AB59-41B2-B7B7-0F8D0DF59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22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D514-F82B-4DD7-A8D3-F808E289B09F}" type="datetimeFigureOut">
              <a:rPr lang="it-IT" smtClean="0"/>
              <a:t>24/06/2015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00F6-AB59-41B2-B7B7-0F8D0DF59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499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D514-F82B-4DD7-A8D3-F808E289B09F}" type="datetimeFigureOut">
              <a:rPr lang="it-IT" smtClean="0"/>
              <a:t>24/06/2015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00F6-AB59-41B2-B7B7-0F8D0DF59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92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D514-F82B-4DD7-A8D3-F808E289B09F}" type="datetimeFigureOut">
              <a:rPr lang="it-IT" smtClean="0"/>
              <a:t>24/06/2015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00F6-AB59-41B2-B7B7-0F8D0DF59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191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D514-F82B-4DD7-A8D3-F808E289B09F}" type="datetimeFigureOut">
              <a:rPr lang="it-IT" smtClean="0"/>
              <a:t>24/06/2015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00F6-AB59-41B2-B7B7-0F8D0DF59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95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D514-F82B-4DD7-A8D3-F808E289B09F}" type="datetimeFigureOut">
              <a:rPr lang="it-IT" smtClean="0"/>
              <a:t>24/06/2015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00F6-AB59-41B2-B7B7-0F8D0DF59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63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FD514-F82B-4DD7-A8D3-F808E289B09F}" type="datetimeFigureOut">
              <a:rPr lang="it-IT" smtClean="0"/>
              <a:t>24/06/2015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500F6-AB59-41B2-B7B7-0F8D0DF59A4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18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>
          <a:xfrm>
            <a:off x="1979711" y="1700808"/>
            <a:ext cx="4104457" cy="432000"/>
          </a:xfrm>
          <a:prstGeom prst="rect">
            <a:avLst/>
          </a:prstGeom>
          <a:solidFill>
            <a:srgbClr val="0066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000" b="1" dirty="0" smtClean="0">
                <a:solidFill>
                  <a:schemeClr val="bg1"/>
                </a:solidFill>
              </a:rPr>
              <a:t>Frequenza </a:t>
            </a:r>
            <a:r>
              <a:rPr lang="it-IT" sz="1000" b="1" dirty="0">
                <a:solidFill>
                  <a:schemeClr val="bg1"/>
                </a:solidFill>
              </a:rPr>
              <a:t>della rotazione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6240653" y="2420936"/>
            <a:ext cx="1404307" cy="432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050" dirty="0" smtClean="0">
                <a:solidFill>
                  <a:srgbClr val="00529E"/>
                </a:solidFill>
              </a:rPr>
              <a:t>pomeriggio – mattino - notte</a:t>
            </a:r>
            <a:endParaRPr lang="it-IT" sz="1050" dirty="0">
              <a:solidFill>
                <a:srgbClr val="00529E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240654" y="1700808"/>
            <a:ext cx="1404307" cy="432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050" dirty="0">
                <a:solidFill>
                  <a:srgbClr val="00529E"/>
                </a:solidFill>
              </a:rPr>
              <a:t> </a:t>
            </a:r>
            <a:r>
              <a:rPr lang="it-IT" sz="1050" dirty="0" smtClean="0">
                <a:solidFill>
                  <a:srgbClr val="00529E"/>
                </a:solidFill>
              </a:rPr>
              <a:t>intermedia (3-4 gg)</a:t>
            </a:r>
            <a:endParaRPr lang="it-IT" sz="1050" dirty="0">
              <a:solidFill>
                <a:srgbClr val="00529E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1979711" y="2420936"/>
            <a:ext cx="4104457" cy="432000"/>
          </a:xfrm>
          <a:prstGeom prst="rect">
            <a:avLst/>
          </a:prstGeom>
          <a:solidFill>
            <a:srgbClr val="0066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000" b="1" dirty="0" smtClean="0">
                <a:solidFill>
                  <a:schemeClr val="bg1"/>
                </a:solidFill>
              </a:rPr>
              <a:t>Tipo di rotazione (antioraria) </a:t>
            </a:r>
            <a:endParaRPr lang="it-IT" sz="1000" b="1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547664" y="822590"/>
            <a:ext cx="6336704" cy="2787385"/>
          </a:xfrm>
          <a:prstGeom prst="rect">
            <a:avLst/>
          </a:prstGeom>
          <a:noFill/>
          <a:ln w="952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85725" indent="-85725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it-IT" sz="1000" dirty="0" smtClean="0">
              <a:solidFill>
                <a:schemeClr val="tx1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2363794" y="620688"/>
            <a:ext cx="5016518" cy="36004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200" b="1" dirty="0" smtClean="0">
                <a:solidFill>
                  <a:srgbClr val="00529E"/>
                </a:solidFill>
              </a:rPr>
              <a:t>modello di turnazione  h 24 che ruota su 4 settimane: 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1979711" y="3072056"/>
            <a:ext cx="4104457" cy="432000"/>
          </a:xfrm>
          <a:prstGeom prst="rect">
            <a:avLst/>
          </a:prstGeom>
          <a:solidFill>
            <a:srgbClr val="0066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000" b="1" dirty="0" smtClean="0">
                <a:solidFill>
                  <a:schemeClr val="bg1"/>
                </a:solidFill>
              </a:rPr>
              <a:t>Orario turni (inizio e fine)*</a:t>
            </a:r>
            <a:endParaRPr lang="it-IT" sz="1000" b="1" dirty="0">
              <a:solidFill>
                <a:schemeClr val="bg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240654" y="3082310"/>
            <a:ext cx="1404307" cy="432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050" dirty="0" smtClean="0">
                <a:solidFill>
                  <a:srgbClr val="00529E"/>
                </a:solidFill>
              </a:rPr>
              <a:t>06 – 14 - 22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1979711" y="1052736"/>
            <a:ext cx="4104457" cy="432000"/>
          </a:xfrm>
          <a:prstGeom prst="rect">
            <a:avLst/>
          </a:prstGeom>
          <a:solidFill>
            <a:srgbClr val="0066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000" b="1" dirty="0" smtClean="0">
                <a:solidFill>
                  <a:schemeClr val="bg1"/>
                </a:solidFill>
              </a:rPr>
              <a:t>Siti/Risorse Operative ASA Mass Printing</a:t>
            </a:r>
            <a:endParaRPr lang="it-IT" sz="1000" b="1" dirty="0">
              <a:solidFill>
                <a:schemeClr val="bg1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6240654" y="1052736"/>
            <a:ext cx="1404307" cy="432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050" dirty="0" smtClean="0">
                <a:solidFill>
                  <a:srgbClr val="00529E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it-IT" sz="1050" dirty="0" smtClean="0">
                <a:solidFill>
                  <a:srgbClr val="00529E"/>
                </a:solidFill>
              </a:rPr>
              <a:t>4 squadre</a:t>
            </a:r>
            <a:endParaRPr lang="it-IT" sz="1050" dirty="0">
              <a:solidFill>
                <a:srgbClr val="00529E"/>
              </a:solidFill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34557" y="107685"/>
            <a:ext cx="7565585" cy="412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it-IT" sz="1600" dirty="0" smtClean="0">
                <a:solidFill>
                  <a:schemeClr val="tx1"/>
                </a:solidFill>
              </a:rPr>
              <a:t>Nuova Turnazione: Andamento Giornaliero</a:t>
            </a:r>
            <a:endParaRPr lang="it-IT" sz="1600" b="0" dirty="0">
              <a:solidFill>
                <a:schemeClr val="tx1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61157"/>
              </p:ext>
            </p:extLst>
          </p:nvPr>
        </p:nvGraphicFramePr>
        <p:xfrm>
          <a:off x="134556" y="3796864"/>
          <a:ext cx="8757938" cy="1360328"/>
        </p:xfrm>
        <a:graphic>
          <a:graphicData uri="http://schemas.openxmlformats.org/drawingml/2006/table">
            <a:tbl>
              <a:tblPr/>
              <a:tblGrid>
                <a:gridCol w="484581"/>
                <a:gridCol w="372300"/>
                <a:gridCol w="283658"/>
                <a:gridCol w="283658"/>
                <a:gridCol w="283658"/>
                <a:gridCol w="283658"/>
                <a:gridCol w="283658"/>
                <a:gridCol w="283658"/>
                <a:gridCol w="283658"/>
                <a:gridCol w="283658"/>
                <a:gridCol w="330934"/>
                <a:gridCol w="283658"/>
                <a:gridCol w="283658"/>
                <a:gridCol w="283658"/>
                <a:gridCol w="283658"/>
                <a:gridCol w="283658"/>
                <a:gridCol w="283658"/>
                <a:gridCol w="283658"/>
                <a:gridCol w="283658"/>
                <a:gridCol w="478673"/>
                <a:gridCol w="283658"/>
                <a:gridCol w="283658"/>
                <a:gridCol w="283658"/>
                <a:gridCol w="283658"/>
                <a:gridCol w="283658"/>
                <a:gridCol w="283658"/>
                <a:gridCol w="283658"/>
                <a:gridCol w="283658"/>
                <a:gridCol w="283658"/>
              </a:tblGrid>
              <a:tr h="185404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settimana 1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settimana 2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settimana 3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settimana 4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9198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gio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sab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gio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sab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gio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sab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gio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sab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32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06:00-14:00</a:t>
                      </a:r>
                    </a:p>
                  </a:txBody>
                  <a:tcPr marL="4165" marR="4165" marT="416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A+1/3B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D+1/3A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C+1/3D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B+1/3C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14:00 - 22:00</a:t>
                      </a:r>
                    </a:p>
                  </a:txBody>
                  <a:tcPr marL="4165" marR="4165" marT="41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22:00 - 06:00</a:t>
                      </a:r>
                    </a:p>
                  </a:txBody>
                  <a:tcPr marL="4165" marR="4165" marT="416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C+1/3B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C+1/3B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B+1/3A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B+ 1/3 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A+1/3D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A+1/3D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D+1/3C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 +1/3 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8540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06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RIPOSO</a:t>
                      </a:r>
                    </a:p>
                  </a:txBody>
                  <a:tcPr marL="4165" marR="4165" marT="416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2/3 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2/3 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2/3 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2/3 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2/3D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2/3D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2/3 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2/3 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46254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65" marR="4165" marT="41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65" marR="4165" marT="41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65" marR="4165" marT="41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65" marR="4165" marT="41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2/3 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902"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165" marR="4165" marT="416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2/3 A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2/3D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165" marR="4165" marT="416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2/3 C</a:t>
                      </a:r>
                    </a:p>
                  </a:txBody>
                  <a:tcPr marL="4165" marR="4165" marT="4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09127" y="5589240"/>
            <a:ext cx="3793026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sz="1000" b="1" dirty="0" smtClean="0"/>
              <a:t>* CP/DM/LI seguiranno l’orario 6-14-22 con turnazioni Lu/Ve</a:t>
            </a:r>
            <a:r>
              <a:rPr lang="it-IT" b="1" dirty="0" smtClean="0">
                <a:solidFill>
                  <a:schemeClr val="bg1"/>
                </a:solidFill>
              </a:rPr>
              <a:t> </a:t>
            </a:r>
            <a:r>
              <a:rPr lang="it-IT" b="1" dirty="0">
                <a:solidFill>
                  <a:schemeClr val="bg1"/>
                </a:solidFill>
              </a:rPr>
              <a:t>e LI</a:t>
            </a:r>
          </a:p>
        </p:txBody>
      </p:sp>
    </p:spTree>
    <p:extLst>
      <p:ext uri="{BB962C8B-B14F-4D97-AF65-F5344CB8AC3E}">
        <p14:creationId xmlns:p14="http://schemas.microsoft.com/office/powerpoint/2010/main" val="240484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>
          <a:xfrm>
            <a:off x="1979711" y="1772864"/>
            <a:ext cx="4104457" cy="432000"/>
          </a:xfrm>
          <a:prstGeom prst="rect">
            <a:avLst/>
          </a:prstGeom>
          <a:solidFill>
            <a:srgbClr val="0066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000" b="1" dirty="0" smtClean="0">
                <a:solidFill>
                  <a:schemeClr val="bg1"/>
                </a:solidFill>
              </a:rPr>
              <a:t>Frequenza </a:t>
            </a:r>
            <a:r>
              <a:rPr lang="it-IT" sz="1000" b="1" dirty="0">
                <a:solidFill>
                  <a:schemeClr val="bg1"/>
                </a:solidFill>
              </a:rPr>
              <a:t>della rotazione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6240653" y="2420888"/>
            <a:ext cx="1404307" cy="432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050" dirty="0" smtClean="0">
                <a:solidFill>
                  <a:srgbClr val="00529E"/>
                </a:solidFill>
              </a:rPr>
              <a:t>pomeriggio – mattino </a:t>
            </a:r>
            <a:endParaRPr lang="it-IT" sz="1050" dirty="0">
              <a:solidFill>
                <a:srgbClr val="00529E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6240654" y="1772864"/>
            <a:ext cx="1404307" cy="432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050" dirty="0">
                <a:solidFill>
                  <a:srgbClr val="00529E"/>
                </a:solidFill>
              </a:rPr>
              <a:t> </a:t>
            </a:r>
            <a:r>
              <a:rPr lang="it-IT" sz="1050" dirty="0" smtClean="0">
                <a:solidFill>
                  <a:srgbClr val="00529E"/>
                </a:solidFill>
              </a:rPr>
              <a:t>lunga (a settimana)</a:t>
            </a:r>
            <a:endParaRPr lang="it-IT" sz="1050" dirty="0">
              <a:solidFill>
                <a:srgbClr val="00529E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1979711" y="2420888"/>
            <a:ext cx="4104457" cy="432000"/>
          </a:xfrm>
          <a:prstGeom prst="rect">
            <a:avLst/>
          </a:prstGeom>
          <a:solidFill>
            <a:srgbClr val="0066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000" b="1" dirty="0" smtClean="0">
                <a:solidFill>
                  <a:schemeClr val="bg1"/>
                </a:solidFill>
              </a:rPr>
              <a:t>Tipo di rotazione (antioraria) </a:t>
            </a:r>
            <a:endParaRPr lang="it-IT" sz="1000" b="1" dirty="0">
              <a:solidFill>
                <a:schemeClr val="bg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547664" y="822590"/>
            <a:ext cx="6336704" cy="2787385"/>
          </a:xfrm>
          <a:prstGeom prst="rect">
            <a:avLst/>
          </a:prstGeom>
          <a:noFill/>
          <a:ln w="9525">
            <a:solidFill>
              <a:srgbClr val="00B0F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85725" indent="-85725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it-IT" sz="1000" dirty="0" smtClean="0">
              <a:solidFill>
                <a:schemeClr val="tx1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2363794" y="620688"/>
            <a:ext cx="5016518" cy="36004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200" b="1" dirty="0" smtClean="0">
                <a:solidFill>
                  <a:srgbClr val="00529E"/>
                </a:solidFill>
              </a:rPr>
              <a:t>modello di turnazione  h 24 che ruota su 2 settimane: 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1979711" y="3072056"/>
            <a:ext cx="4104457" cy="432000"/>
          </a:xfrm>
          <a:prstGeom prst="rect">
            <a:avLst/>
          </a:prstGeom>
          <a:solidFill>
            <a:srgbClr val="0066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000" b="1" dirty="0" smtClean="0">
                <a:solidFill>
                  <a:schemeClr val="bg1"/>
                </a:solidFill>
              </a:rPr>
              <a:t>Orario turni (inizio e fine)</a:t>
            </a:r>
            <a:endParaRPr lang="it-IT" sz="1000" b="1" dirty="0">
              <a:solidFill>
                <a:schemeClr val="bg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240654" y="3082310"/>
            <a:ext cx="1404307" cy="432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050" dirty="0" smtClean="0">
                <a:solidFill>
                  <a:srgbClr val="00529E"/>
                </a:solidFill>
              </a:rPr>
              <a:t>06 – 14</a:t>
            </a:r>
          </a:p>
          <a:p>
            <a:pPr algn="ctr">
              <a:lnSpc>
                <a:spcPct val="80000"/>
              </a:lnSpc>
            </a:pPr>
            <a:r>
              <a:rPr lang="it-IT" sz="1050" dirty="0" smtClean="0">
                <a:solidFill>
                  <a:srgbClr val="00529E"/>
                </a:solidFill>
              </a:rPr>
              <a:t>14 </a:t>
            </a:r>
            <a:r>
              <a:rPr lang="it-IT" sz="1050" dirty="0">
                <a:solidFill>
                  <a:srgbClr val="00529E"/>
                </a:solidFill>
              </a:rPr>
              <a:t>–</a:t>
            </a:r>
            <a:r>
              <a:rPr lang="it-IT" sz="1050" dirty="0" smtClean="0">
                <a:solidFill>
                  <a:srgbClr val="00529E"/>
                </a:solidFill>
              </a:rPr>
              <a:t> 22 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1979711" y="1052736"/>
            <a:ext cx="4104457" cy="432000"/>
          </a:xfrm>
          <a:prstGeom prst="rect">
            <a:avLst/>
          </a:prstGeom>
          <a:solidFill>
            <a:srgbClr val="0066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000" b="1" dirty="0" smtClean="0">
                <a:solidFill>
                  <a:schemeClr val="bg1"/>
                </a:solidFill>
              </a:rPr>
              <a:t>Siti/Risorse Operative ASA Mass Printing</a:t>
            </a:r>
            <a:endParaRPr lang="it-IT" sz="1000" b="1" dirty="0">
              <a:solidFill>
                <a:schemeClr val="bg1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6240654" y="1052736"/>
            <a:ext cx="1404307" cy="432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80000"/>
              </a:lnSpc>
            </a:pPr>
            <a:r>
              <a:rPr lang="it-IT" sz="1050" dirty="0" smtClean="0">
                <a:solidFill>
                  <a:srgbClr val="00529E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it-IT" sz="1050" dirty="0" smtClean="0">
                <a:solidFill>
                  <a:srgbClr val="00529E"/>
                </a:solidFill>
              </a:rPr>
              <a:t>2 squadre</a:t>
            </a:r>
            <a:endParaRPr lang="it-IT" sz="1050" dirty="0">
              <a:solidFill>
                <a:srgbClr val="00529E"/>
              </a:solidFill>
            </a:endParaRP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0" y="138368"/>
            <a:ext cx="8028384" cy="4129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it-IT" sz="1600" dirty="0" smtClean="0">
                <a:solidFill>
                  <a:schemeClr val="tx1"/>
                </a:solidFill>
              </a:rPr>
              <a:t>Nuova Turnazione: Andamento Giornaliero - personale </a:t>
            </a:r>
            <a:r>
              <a:rPr lang="it-IT" sz="1600" dirty="0">
                <a:solidFill>
                  <a:schemeClr val="tx1"/>
                </a:solidFill>
              </a:rPr>
              <a:t>con inidoneità al turno notturno</a:t>
            </a:r>
            <a:endParaRPr lang="it-IT" sz="1600" b="0" dirty="0">
              <a:solidFill>
                <a:schemeClr val="tx1"/>
              </a:solidFill>
            </a:endParaRPr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252875"/>
              </p:ext>
            </p:extLst>
          </p:nvPr>
        </p:nvGraphicFramePr>
        <p:xfrm>
          <a:off x="166975" y="3861048"/>
          <a:ext cx="8712962" cy="1124834"/>
        </p:xfrm>
        <a:graphic>
          <a:graphicData uri="http://schemas.openxmlformats.org/drawingml/2006/table">
            <a:tbl>
              <a:tblPr/>
              <a:tblGrid>
                <a:gridCol w="74813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  <a:gridCol w="284458"/>
              </a:tblGrid>
              <a:tr h="166866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00" marR="4800" marT="48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Settimana 1</a:t>
                      </a:r>
                    </a:p>
                  </a:txBody>
                  <a:tcPr marL="4800" marR="4800" marT="4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settimana 2</a:t>
                      </a:r>
                    </a:p>
                  </a:txBody>
                  <a:tcPr marL="4800" marR="4800" marT="4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Settimana 3</a:t>
                      </a:r>
                    </a:p>
                  </a:txBody>
                  <a:tcPr marL="4800" marR="4800" marT="4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settimana </a:t>
                      </a:r>
                      <a:r>
                        <a:rPr lang="it-IT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58921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800" marR="4800" marT="480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</a:t>
                      </a:r>
                    </a:p>
                  </a:txBody>
                  <a:tcPr marL="4800" marR="4800" marT="48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gio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sab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</a:t>
                      </a:r>
                    </a:p>
                  </a:txBody>
                  <a:tcPr marL="4800" marR="4800" marT="48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gio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sab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</a:t>
                      </a:r>
                    </a:p>
                  </a:txBody>
                  <a:tcPr marL="4800" marR="4800" marT="48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gio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sab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</a:t>
                      </a:r>
                    </a:p>
                  </a:txBody>
                  <a:tcPr marL="4800" marR="4800" marT="48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ven</a:t>
                      </a: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sab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892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06:00-14:00</a:t>
                      </a:r>
                    </a:p>
                  </a:txBody>
                  <a:tcPr marL="4800" marR="4800" marT="48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14:00 - 22:00</a:t>
                      </a:r>
                    </a:p>
                  </a:txBody>
                  <a:tcPr marL="4800" marR="4800" marT="48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21"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92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RIPOSO</a:t>
                      </a:r>
                    </a:p>
                  </a:txBody>
                  <a:tcPr marL="4800" marR="4800" marT="48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8921"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4800" marR="4800" marT="4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26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396</Words>
  <Application>Microsoft Office PowerPoint</Application>
  <PresentationFormat>Presentazione su schermo (4:3)</PresentationFormat>
  <Paragraphs>379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Company>Postel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Ragone Felice</dc:creator>
  <cp:lastModifiedBy>Traverso Luca</cp:lastModifiedBy>
  <cp:revision>9</cp:revision>
  <dcterms:created xsi:type="dcterms:W3CDTF">2015-06-19T13:19:28Z</dcterms:created>
  <dcterms:modified xsi:type="dcterms:W3CDTF">2015-06-24T16:45:40Z</dcterms:modified>
</cp:coreProperties>
</file>